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9_64405C67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1"/>
  </p:notesMasterIdLst>
  <p:sldIdLst>
    <p:sldId id="256" r:id="rId2"/>
    <p:sldId id="270" r:id="rId3"/>
    <p:sldId id="259" r:id="rId4"/>
    <p:sldId id="260" r:id="rId5"/>
    <p:sldId id="290" r:id="rId6"/>
    <p:sldId id="263" r:id="rId7"/>
    <p:sldId id="264" r:id="rId8"/>
    <p:sldId id="266" r:id="rId9"/>
    <p:sldId id="265" r:id="rId10"/>
    <p:sldId id="261" r:id="rId11"/>
    <p:sldId id="284" r:id="rId12"/>
    <p:sldId id="289" r:id="rId13"/>
    <p:sldId id="271" r:id="rId14"/>
    <p:sldId id="291" r:id="rId15"/>
    <p:sldId id="279" r:id="rId16"/>
    <p:sldId id="275" r:id="rId17"/>
    <p:sldId id="258" r:id="rId18"/>
    <p:sldId id="273" r:id="rId19"/>
    <p:sldId id="272" r:id="rId20"/>
    <p:sldId id="274" r:id="rId21"/>
    <p:sldId id="280" r:id="rId22"/>
    <p:sldId id="277" r:id="rId23"/>
    <p:sldId id="269" r:id="rId24"/>
    <p:sldId id="281" r:id="rId25"/>
    <p:sldId id="285" r:id="rId26"/>
    <p:sldId id="286" r:id="rId27"/>
    <p:sldId id="267" r:id="rId28"/>
    <p:sldId id="268" r:id="rId29"/>
    <p:sldId id="28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681A82E-D716-2EBD-AB44-5B8BE1EE3BFF}" name="Alison M Webster" initials="AW" userId="S::alwebster@health.unm.edu::c10e886c-290a-4f5f-b821-0abb320bd3ac" providerId="AD"/>
  <p188:author id="{7A3A1D66-83DD-288E-7657-EC4035B679E6}" name="Steve A Mclaughlin" initials="SM" userId="S::smclaughlin@health.unm.edu::aed930d4-3cb5-4157-bbd9-85bc7ddbccc9" providerId="AD"/>
  <p188:author id="{65A9EEB4-48D2-6D0E-0C81-2BD6B85BDD45}" name="Matthew A Wilks" initials="MW" userId="S::mwilks@health.unm.edu::69865589-2441-47c5-a98a-ccc17c1621c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omments/modernComment_109_64405C6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BF58BD8-89E5-4877-8104-B926402B7E41}" authorId="{E681A82E-D716-2EBD-AB44-5B8BE1EE3BFF}" status="resolved" created="2023-08-17T20:21:50.678" complete="100000">
    <pc:sldMkLst xmlns:pc="http://schemas.microsoft.com/office/powerpoint/2013/main/command">
      <pc:docMk/>
      <pc:sldMk cId="1681939559" sldId="265"/>
    </pc:sldMkLst>
    <p188:txBody>
      <a:bodyPr/>
      <a:lstStyle/>
      <a:p>
        <a:r>
          <a:rPr lang="en-US"/>
          <a:t>We will still have providers that practice only at UNMMG, so not all providers in our system will have privileges at UNMH.  Suggest change Implications to:  Providers practicing at SRMC campus must have privileges at UNMH and providers practicing at UNMH, will be able to practice at SRMC campus without additional credentialing/privileging.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 xmlns="">
          <p223:rxn type="👍">
            <p223:instance time="2023-08-17T21:09:04.514" authorId="{7A3A1D66-83DD-288E-7657-EC4035B679E6}"/>
          </p223:rxn>
        </p223:reactions>
      </p:ext>
    </p188:extLst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0A532-845F-4D36-BBCE-229D0171D594}" type="datetimeFigureOut"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5B743-A62E-4097-82FB-AF4C07DB14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03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5B743-A62E-4097-82FB-AF4C07DB145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91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1" indent="-285750">
              <a:buFont typeface="Arial"/>
              <a:buChar char="•"/>
            </a:pPr>
            <a:endParaRPr lang="en-US" dirty="0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5B743-A62E-4097-82FB-AF4C07DB1454}" type="slidenum"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42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endParaRPr lang="en-US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cs typeface="Calibri"/>
            </a:endParaRPr>
          </a:p>
          <a:p>
            <a:pPr lvl="1"/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5B743-A62E-4097-82FB-AF4C07DB1454}" type="slidenum"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01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endParaRPr lang="en-US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5B743-A62E-4097-82FB-AF4C07DB1454}" type="slidenum"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30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5B743-A62E-4097-82FB-AF4C07DB1454}" type="slidenum"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9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5B743-A62E-4097-82FB-AF4C07DB1454}" type="slidenum"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44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F6058-67F3-4359-AD53-FFBCD076C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60441B-0191-4FBB-BB6D-20DA1FE8D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BDC81-2267-4A2F-B91D-D9AA89165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C94-B9BC-F348-A08C-2FCF1D732F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43016-691A-491F-B1D0-9D41BDE5A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B6D60-A353-4E01-B3ED-2C41A256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A779-19B1-544A-A4AD-15A926AA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9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24813-A562-42B0-95EF-0FF2EAB12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4ABE3-C57F-467F-9B74-BF60BB52A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8A85F-46B4-4579-8F87-C96F7819A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C94-B9BC-F348-A08C-2FCF1D732F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BE302-32FE-4798-A67E-7CA3126AA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15AA6-5C16-453F-8216-672DDC646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A779-19B1-544A-A4AD-15A926AA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5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AA75A9-8DAD-4EF8-8F96-7B7EB048A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2363F-C171-4814-B930-54E4AE0F1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22888-6A63-4BAB-9EBE-9545AE9C7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C94-B9BC-F348-A08C-2FCF1D732F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3DA20-7FB1-4D01-995F-61F424EE5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EF269-4F79-4DF9-B899-51433881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A779-19B1-544A-A4AD-15A926AA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0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D9E3E-3347-45AF-ABD6-49547DDE4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E323B-6C18-4C34-85F5-73C4E607D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2AA06-9EF4-4DE2-A4CC-4DC1C4F4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C94-B9BC-F348-A08C-2FCF1D732F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389D5-7DAF-4331-990B-C9F0220C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4A161-27F3-4CA2-91AC-054085118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A779-19B1-544A-A4AD-15A926AA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2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95BD7-3B4F-4476-9D02-93CF07263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AED82-08B7-48D1-8E2E-2A67DAA01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81002-E9E0-4598-9B25-7DB82A5CE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C94-B9BC-F348-A08C-2FCF1D732F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1732C-0AA6-4CC6-A0EB-9985D3F04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C6FE6-5F48-4227-A574-37BD7D615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A779-19B1-544A-A4AD-15A926AA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4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E360-4B05-4B06-9A2B-AD802E5B1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03404-3044-4D0F-A5AF-A3B9590A1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7803D-27B7-4719-AA5D-09DDBE732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17B69-126A-474C-8FEF-AD6022099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C94-B9BC-F348-A08C-2FCF1D732F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DB357-2503-4623-AE57-C7E10B81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D873D-46D7-41A0-AC2C-FDF3117F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A779-19B1-544A-A4AD-15A926AA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8088E-81C2-418F-82AB-1DE9D46FB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41852-B238-4A2B-B9A1-C49B48080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3361CB-297F-41AA-9203-9235FC189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A5BB3C-24A6-49F4-9741-1FB0E033B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8BC1D-96A4-4308-A251-36114CDFBF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F287A0-57F6-4A53-9C20-29398FEA9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C94-B9BC-F348-A08C-2FCF1D732F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D3F726-EB6D-45F8-9745-8C86179BC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50AAD-3C96-41E4-B71B-EAB03A2C7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A779-19B1-544A-A4AD-15A926AA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2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1F4E4-DFFC-42AD-B6BB-D6FD244FD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A3A926-8C36-400E-898C-2380E678C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C94-B9BC-F348-A08C-2FCF1D732F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80AB0-0F17-4691-90D1-7C713E35F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A4BC1A-6C5C-4900-AA47-ED3E2013E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A779-19B1-544A-A4AD-15A926AA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9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E1AC10-57EC-4BE4-B51E-1BE69047E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C94-B9BC-F348-A08C-2FCF1D732F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807EFD-4649-46D8-8975-60E2D8F1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C9BFB-DB91-4F1D-A35D-D34CF8DB9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A779-19B1-544A-A4AD-15A926AA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8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FCA5-F26E-4968-9260-47DF05DEB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9CF4A-89AC-40AE-B7B4-A70ADCE44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E1242D-CB80-40AD-A485-925D37EE0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9FF064-2B2B-4338-BB37-0835A8CD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C94-B9BC-F348-A08C-2FCF1D732F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521E1-1ECF-4F08-ADF9-022D01C8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A59DE-A4AF-45C9-9587-5DE249F22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A779-19B1-544A-A4AD-15A926AA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6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611DE-F7ED-4EAB-A4B8-731934D3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AEB4DF-1C90-44CA-B1E7-4699638326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85686C-41B9-4302-AE98-2D6EFFB73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B6ADBB-EBEF-40D1-AF85-5A00FF084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C94-B9BC-F348-A08C-2FCF1D732F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B8D42-8636-4DD5-BFFA-E4204294B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DE410-4CBD-4F9F-8689-C4CF3FD51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A779-19B1-544A-A4AD-15A926AA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8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8CCEB-BA0B-40A7-9FDB-767591C94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6151F-C954-4498-8C62-1C36ECE6F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2E6A2-AD86-4F18-8856-E54332A3FA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ABC94-B9BC-F348-A08C-2FCF1D732F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03C5F-D57A-436E-A2F2-BA0DB762D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EFC70-6C1A-4708-9C43-E8D0F19BC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DA779-19B1-544A-A4AD-15A926AA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2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urldefense.com/v3/__https:/hsc-unm.zoom.us/s/99750696956__;!!KXH1hvEXyw!baaThaXlJZNZhfzh8K_fV0_YzT6tCQG7EG1GImai10Ny7pnc4_QgoMFqbw-wH0ndN1oy7KGEEhjzW_nwUvICjptB$" TargetMode="External"/><Relationship Id="rId3" Type="http://schemas.openxmlformats.org/officeDocument/2006/relationships/hyperlink" Target="https://hsc-unm.zoom.us/j/93027655924" TargetMode="External"/><Relationship Id="rId7" Type="http://schemas.openxmlformats.org/officeDocument/2006/relationships/hyperlink" Target="https://hsc-unm.zoom.us/j/91209188657" TargetMode="External"/><Relationship Id="rId2" Type="http://schemas.openxmlformats.org/officeDocument/2006/relationships/hyperlink" Target="https://hsc-unm.zoom.us/j/9285687142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sc-unm.zoom.us/j/96797046886" TargetMode="External"/><Relationship Id="rId11" Type="http://schemas.openxmlformats.org/officeDocument/2006/relationships/hyperlink" Target="https://hsc-unm.zoom.us/j/94559100063" TargetMode="External"/><Relationship Id="rId5" Type="http://schemas.openxmlformats.org/officeDocument/2006/relationships/hyperlink" Target="https://hsc-unm.zoom.us/j/91680826825?from=addon" TargetMode="External"/><Relationship Id="rId10" Type="http://schemas.openxmlformats.org/officeDocument/2006/relationships/hyperlink" Target="https://hsc-unm.zoom.us/j/95932826020" TargetMode="External"/><Relationship Id="rId4" Type="http://schemas.openxmlformats.org/officeDocument/2006/relationships/hyperlink" Target="https://hsc-unm.zoom.us/j/92797104783?from=addon" TargetMode="External"/><Relationship Id="rId9" Type="http://schemas.openxmlformats.org/officeDocument/2006/relationships/hyperlink" Target="https://hsc-unm.zoom.us/j/96369147270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hsc-unm.zoom.us/j/97257453382" TargetMode="External"/><Relationship Id="rId3" Type="http://schemas.openxmlformats.org/officeDocument/2006/relationships/hyperlink" Target="https://hsc-unm.zoom.us/j/93376914761" TargetMode="External"/><Relationship Id="rId7" Type="http://schemas.openxmlformats.org/officeDocument/2006/relationships/hyperlink" Target="https://hsc-unm.zoom.us/j/95381307549" TargetMode="External"/><Relationship Id="rId2" Type="http://schemas.openxmlformats.org/officeDocument/2006/relationships/hyperlink" Target="https://hsc-unm.zoom.us/j/934267209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sc-unm.zoom.us/j/91567748227" TargetMode="External"/><Relationship Id="rId5" Type="http://schemas.openxmlformats.org/officeDocument/2006/relationships/hyperlink" Target="https://hsc-unm.zoom.us/j/91981736626" TargetMode="External"/><Relationship Id="rId4" Type="http://schemas.openxmlformats.org/officeDocument/2006/relationships/hyperlink" Target="https://hsc-unm.zoom.us/j/99792867617" TargetMode="External"/><Relationship Id="rId9" Type="http://schemas.openxmlformats.org/officeDocument/2006/relationships/hyperlink" Target="https://hsc-unm.zoom.us/j/93557495281?from=addon#success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9_64405C6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FFE7-368C-BD45-CF57-34EE58F27A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Bylaws Revisions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1519F7-69B6-FDD1-4D13-9738B8F658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800" dirty="0">
              <a:cs typeface="Calibri"/>
            </a:endParaRPr>
          </a:p>
          <a:p>
            <a:r>
              <a:rPr lang="en-US" sz="2800" dirty="0"/>
              <a:t>Information and Feedback Sessions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9479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4D6380-2167-49AE-B097-E484A84D7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559" y="2493810"/>
            <a:ext cx="3115265" cy="2396359"/>
          </a:xfrm>
        </p:spPr>
        <p:txBody>
          <a:bodyPr anchor="b">
            <a:normAutofit fontScale="90000"/>
          </a:bodyPr>
          <a:lstStyle/>
          <a:p>
            <a:r>
              <a:rPr lang="en-US" sz="4900" dirty="0">
                <a:solidFill>
                  <a:srgbClr val="FFFFFF"/>
                </a:solidFill>
              </a:rPr>
              <a:t>New Mexico Regulatory Backgroun</a:t>
            </a:r>
            <a:r>
              <a:rPr lang="en-US" sz="3600" dirty="0">
                <a:solidFill>
                  <a:srgbClr val="FFFFFF"/>
                </a:solidFill>
              </a:rPr>
              <a:t>d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3100" i="1" dirty="0">
                <a:solidFill>
                  <a:schemeClr val="bg1"/>
                </a:solidFill>
                <a:ea typeface="+mj-lt"/>
                <a:cs typeface="+mj-lt"/>
              </a:rPr>
              <a:t>N.M. Code R. § 7.7.2</a:t>
            </a:r>
            <a:endParaRPr lang="en-US" sz="4000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04168-CA17-4DE1-BF4F-ADF700513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809" y="960412"/>
            <a:ext cx="6711725" cy="51388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17830" lvl="1" indent="-139065" defTabSz="557784">
              <a:spcBef>
                <a:spcPts val="305"/>
              </a:spcBef>
            </a:pPr>
            <a:r>
              <a:rPr lang="en-US" sz="3200" i="1" dirty="0"/>
              <a:t>Currently</a:t>
            </a:r>
            <a:r>
              <a:rPr lang="en-US" sz="3200" i="1" kern="1200" dirty="0">
                <a:latin typeface="+mn-lt"/>
                <a:ea typeface="+mn-ea"/>
                <a:cs typeface="+mn-cs"/>
              </a:rPr>
              <a:t> out of compliance</a:t>
            </a:r>
            <a:r>
              <a:rPr lang="en-US" sz="3200" i="1" dirty="0"/>
              <a:t> with medical staff membership requirements:</a:t>
            </a:r>
            <a:endParaRPr lang="en-US" sz="3200" i="1" kern="1200" dirty="0">
              <a:latin typeface="+mn-lt"/>
              <a:cs typeface="Calibri"/>
            </a:endParaRPr>
          </a:p>
          <a:p>
            <a:pPr marL="875030" lvl="2" indent="-139065" defTabSz="557784">
              <a:spcBef>
                <a:spcPts val="305"/>
              </a:spcBef>
            </a:pPr>
            <a:r>
              <a:rPr lang="en-US" sz="2800" dirty="0">
                <a:ea typeface="+mn-lt"/>
                <a:cs typeface="+mn-lt"/>
              </a:rPr>
              <a:t>CAA, Clinician Pharmacists, </a:t>
            </a:r>
            <a:r>
              <a:rPr lang="en-US" sz="2800">
                <a:ea typeface="+mn-lt"/>
                <a:cs typeface="+mn-lt"/>
              </a:rPr>
              <a:t>Optometrists will </a:t>
            </a:r>
            <a:r>
              <a:rPr lang="en-US" sz="2800" dirty="0">
                <a:ea typeface="+mn-lt"/>
                <a:cs typeface="+mn-lt"/>
              </a:rPr>
              <a:t>become non-voting, privileged only providers. </a:t>
            </a:r>
            <a:endParaRPr lang="en-US" sz="2800" kern="1200" dirty="0">
              <a:latin typeface="+mn-lt"/>
              <a:cs typeface="Calibri" panose="020F0502020204030204"/>
            </a:endParaRPr>
          </a:p>
          <a:p>
            <a:pPr marL="735965" lvl="2" indent="0" defTabSz="557784">
              <a:spcBef>
                <a:spcPts val="305"/>
              </a:spcBef>
              <a:buNone/>
            </a:pPr>
            <a:endParaRPr lang="en-US" sz="2400" dirty="0">
              <a:cs typeface="Calibri" panose="020F0502020204030204"/>
            </a:endParaRPr>
          </a:p>
          <a:p>
            <a:pPr marL="735965" lvl="2" indent="0" defTabSz="557784">
              <a:spcBef>
                <a:spcPts val="305"/>
              </a:spcBef>
              <a:buNone/>
            </a:pPr>
            <a:endParaRPr lang="en-US" sz="2400" dirty="0"/>
          </a:p>
          <a:p>
            <a:pPr marL="417830" lvl="1" indent="-139065" defTabSz="557784">
              <a:spcBef>
                <a:spcPts val="305"/>
              </a:spcBef>
            </a:pPr>
            <a:r>
              <a:rPr lang="en-US" sz="2800" dirty="0"/>
              <a:t>UNM will work with appropriate professional organizations to</a:t>
            </a:r>
            <a:r>
              <a:rPr lang="en-US" sz="2800" kern="1200" dirty="0">
                <a:latin typeface="+mn-lt"/>
                <a:ea typeface="+mn-ea"/>
                <a:cs typeface="+mn-cs"/>
              </a:rPr>
              <a:t> change this at the State level.</a:t>
            </a:r>
            <a:endParaRPr lang="en-US" sz="2800" kern="1200" dirty="0"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7680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4D6380-2167-49AE-B097-E484A84D7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559" y="2493810"/>
            <a:ext cx="3115265" cy="2396359"/>
          </a:xfrm>
        </p:spPr>
        <p:txBody>
          <a:bodyPr anchor="b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Sandoval County Regulatory Background -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chemeClr val="bg1"/>
                </a:solidFill>
                <a:cs typeface="Calibri Light"/>
              </a:rPr>
              <a:t>Mill Levy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04168-CA17-4DE1-BF4F-ADF700513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809" y="960412"/>
            <a:ext cx="6711725" cy="51388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 defTabSz="557784"/>
            <a:endParaRPr lang="en-US" i="1" dirty="0">
              <a:cs typeface="Calibri"/>
            </a:endParaRPr>
          </a:p>
          <a:p>
            <a:pPr defTabSz="557784"/>
            <a:r>
              <a:rPr lang="en-US" sz="2400" dirty="0">
                <a:solidFill>
                  <a:srgbClr val="242424"/>
                </a:solidFill>
                <a:latin typeface="Calibri"/>
                <a:cs typeface="Arial"/>
              </a:rPr>
              <a:t>The Mill Levy Agreement with Sandoval County from which</a:t>
            </a:r>
            <a:r>
              <a:rPr lang="en-US" sz="2400" dirty="0">
                <a:solidFill>
                  <a:srgbClr val="242424"/>
                </a:solidFill>
                <a:latin typeface="Calibri"/>
                <a:ea typeface="+mn-lt"/>
                <a:cs typeface="Arial"/>
              </a:rPr>
              <a:t> financial support is derived, has medical staff</a:t>
            </a:r>
            <a:r>
              <a:rPr lang="en-US" sz="2400" dirty="0">
                <a:solidFill>
                  <a:srgbClr val="242424"/>
                </a:solidFill>
                <a:latin typeface="Calibri"/>
                <a:cs typeface="Arial"/>
              </a:rPr>
              <a:t> requirements:</a:t>
            </a:r>
            <a:endParaRPr lang="en-US" sz="2400" kern="1200" dirty="0">
              <a:solidFill>
                <a:srgbClr val="242424"/>
              </a:solidFill>
              <a:latin typeface="Calibri"/>
              <a:cs typeface="Arial"/>
            </a:endParaRPr>
          </a:p>
          <a:p>
            <a:pPr defTabSz="557784"/>
            <a:endParaRPr lang="en-US" dirty="0">
              <a:solidFill>
                <a:srgbClr val="242424"/>
              </a:solidFill>
              <a:latin typeface="Calibri"/>
              <a:ea typeface="+mn-lt"/>
              <a:cs typeface="Arial"/>
            </a:endParaRPr>
          </a:p>
          <a:p>
            <a:pPr lvl="1" defTabSz="557784"/>
            <a:r>
              <a:rPr lang="en-US" dirty="0">
                <a:latin typeface="Calibri"/>
                <a:ea typeface="+mn-lt"/>
                <a:cs typeface="Arial"/>
              </a:rPr>
              <a:t>SRMC</a:t>
            </a:r>
            <a:r>
              <a:rPr lang="en-US" dirty="0">
                <a:latin typeface="Calibri"/>
                <a:cs typeface="Arial"/>
              </a:rPr>
              <a:t> must be open</a:t>
            </a:r>
            <a:r>
              <a:rPr lang="en-US" dirty="0">
                <a:latin typeface="Calibri"/>
                <a:ea typeface="+mn-lt"/>
                <a:cs typeface="Arial"/>
              </a:rPr>
              <a:t> to all physicians who meet credentialing and privileging requirements.</a:t>
            </a:r>
            <a:endParaRPr lang="en-US" kern="1200" dirty="0">
              <a:latin typeface="Calibri"/>
              <a:cs typeface="Arial"/>
            </a:endParaRPr>
          </a:p>
          <a:p>
            <a:pPr lvl="1" defTabSz="557784"/>
            <a:r>
              <a:rPr lang="en-US" dirty="0">
                <a:latin typeface="Calibri"/>
                <a:cs typeface="Arial"/>
              </a:rPr>
              <a:t>Must allow non-employed providers to</a:t>
            </a:r>
            <a:r>
              <a:rPr lang="en-US" kern="1200" dirty="0">
                <a:latin typeface="Calibri"/>
                <a:cs typeface="Arial"/>
              </a:rPr>
              <a:t> </a:t>
            </a:r>
            <a:r>
              <a:rPr lang="en-US" dirty="0">
                <a:latin typeface="Calibri"/>
                <a:cs typeface="Arial"/>
              </a:rPr>
              <a:t>join medical staff</a:t>
            </a:r>
            <a:r>
              <a:rPr lang="en-US" kern="1200" dirty="0">
                <a:latin typeface="Calibri"/>
                <a:cs typeface="Arial"/>
              </a:rPr>
              <a:t>.</a:t>
            </a:r>
          </a:p>
          <a:p>
            <a:pPr lvl="1" defTabSz="557784"/>
            <a:r>
              <a:rPr lang="en-US" dirty="0">
                <a:latin typeface="Calibri"/>
                <a:cs typeface="Arial"/>
              </a:rPr>
              <a:t>Shall collaborate with other hospitals and physicians in the County to provider coverage across specialty shortage areas.</a:t>
            </a:r>
          </a:p>
        </p:txBody>
      </p:sp>
    </p:spTree>
    <p:extLst>
      <p:ext uri="{BB962C8B-B14F-4D97-AF65-F5344CB8AC3E}">
        <p14:creationId xmlns:p14="http://schemas.microsoft.com/office/powerpoint/2010/main" val="3206560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E0160-C2D8-4A8E-36B0-63023E6D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Exact Regulatory Language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19CF462-5593-420C-FD14-BF32C66560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29925" y="1774825"/>
            <a:ext cx="4850450" cy="4427538"/>
          </a:xfrm>
        </p:spPr>
      </p:pic>
      <p:pic>
        <p:nvPicPr>
          <p:cNvPr id="5" name="Picture 4" descr="A close-up of a medical staff&#10;&#10;Description automatically generated">
            <a:extLst>
              <a:ext uri="{FF2B5EF4-FFF2-40B4-BE49-F238E27FC236}">
                <a16:creationId xmlns:a16="http://schemas.microsoft.com/office/drawing/2014/main" id="{73EFB34F-092C-7549-387E-74A4022885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75550"/>
            <a:ext cx="6350000" cy="4424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642D68-8DEF-AE28-895E-A6C25D3BB19F}"/>
              </a:ext>
            </a:extLst>
          </p:cNvPr>
          <p:cNvSpPr txBox="1"/>
          <p:nvPr/>
        </p:nvSpPr>
        <p:spPr>
          <a:xfrm>
            <a:off x="8166100" y="134620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 Light"/>
                <a:cs typeface="Calibri Light"/>
              </a:rPr>
              <a:t>42 CFR 413.65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10580D-6495-3864-AEFC-299E85C6ECB6}"/>
              </a:ext>
            </a:extLst>
          </p:cNvPr>
          <p:cNvSpPr txBox="1"/>
          <p:nvPr/>
        </p:nvSpPr>
        <p:spPr>
          <a:xfrm>
            <a:off x="2133600" y="13462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/>
              <a:t>N.M. Code R. § 7.7.2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0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7542A-FC2B-5997-8EAE-CF670D5B1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Summary of Changes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36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4D6380-2167-49AE-B097-E484A84D7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559" y="2493811"/>
            <a:ext cx="3115265" cy="1497422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Single Medical Staff</a:t>
            </a:r>
            <a:endParaRPr lang="en-US" sz="3600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04168-CA17-4DE1-BF4F-ADF700513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809" y="960412"/>
            <a:ext cx="6711725" cy="51388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endParaRPr lang="en-US" i="1" dirty="0">
              <a:cs typeface="Calibri"/>
            </a:endParaRPr>
          </a:p>
          <a:p>
            <a:pPr marL="457200" lvl="1" indent="0">
              <a:buNone/>
            </a:pPr>
            <a:r>
              <a:rPr lang="en-US" sz="2800" dirty="0"/>
              <a:t>We will be a single institution after the merger with only </a:t>
            </a:r>
            <a:r>
              <a:rPr lang="en-US" sz="2800"/>
              <a:t>one:</a:t>
            </a:r>
            <a:endParaRPr lang="en-US" sz="2800" dirty="0"/>
          </a:p>
          <a:p>
            <a:pPr lvl="2"/>
            <a:r>
              <a:rPr lang="en-US" sz="2400" dirty="0"/>
              <a:t>CEO and CMO</a:t>
            </a:r>
          </a:p>
          <a:p>
            <a:pPr lvl="2"/>
            <a:r>
              <a:rPr lang="en-US" sz="2400" dirty="0"/>
              <a:t>Chief of staff</a:t>
            </a:r>
          </a:p>
          <a:p>
            <a:pPr lvl="2"/>
            <a:r>
              <a:rPr lang="en-US" sz="2400" dirty="0"/>
              <a:t>Medical Executive Committee</a:t>
            </a:r>
          </a:p>
          <a:p>
            <a:pPr lvl="3"/>
            <a:r>
              <a:rPr lang="en-US" sz="2000" dirty="0"/>
              <a:t>May have a local Medical Staff Operating Council (MSOC) which deals solely with campus issues</a:t>
            </a:r>
          </a:p>
        </p:txBody>
      </p:sp>
    </p:spTree>
    <p:extLst>
      <p:ext uri="{BB962C8B-B14F-4D97-AF65-F5344CB8AC3E}">
        <p14:creationId xmlns:p14="http://schemas.microsoft.com/office/powerpoint/2010/main" val="3683030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85F62-3334-300D-3C02-790972373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Some Bylaws Are Not Changing!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D96DF-B230-EDD9-4CCB-4A734B6A3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>
              <a:cs typeface="Calibri" panose="020F0502020204030204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dirty="0">
                <a:cs typeface="Calibri"/>
              </a:rPr>
              <a:t>Corrective action, fair hearing and appeal process are essentially unchanged.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dirty="0">
                <a:cs typeface="Calibri"/>
              </a:rPr>
              <a:t>Bylaws amendment and Rules &amp; Regulations amendment processes are unchanged.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dirty="0">
                <a:cs typeface="Calibri"/>
              </a:rPr>
              <a:t>Many other areas without changes!</a:t>
            </a:r>
          </a:p>
        </p:txBody>
      </p:sp>
    </p:spTree>
    <p:extLst>
      <p:ext uri="{BB962C8B-B14F-4D97-AF65-F5344CB8AC3E}">
        <p14:creationId xmlns:p14="http://schemas.microsoft.com/office/powerpoint/2010/main" val="1587674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7D9B3-B7D3-A208-708F-66F0FCC6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Consolidation of Membership Categories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ADF5E-D422-EF2F-C536-A12C15B2F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cs typeface="Calibri"/>
              </a:rPr>
              <a:t>Voting – on staff for at least one year and have </a:t>
            </a:r>
            <a:r>
              <a:rPr lang="en-US" u="sng" dirty="0">
                <a:cs typeface="Calibri"/>
              </a:rPr>
              <a:t>&gt;</a:t>
            </a:r>
            <a:r>
              <a:rPr lang="en-US" dirty="0">
                <a:cs typeface="Calibri"/>
              </a:rPr>
              <a:t> 24 days of patient contact per year, on average.</a:t>
            </a:r>
            <a:endParaRPr lang="en-US"/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i="1" dirty="0">
                <a:cs typeface="Calibri"/>
              </a:rPr>
              <a:t>Can vote and hold office.</a:t>
            </a:r>
            <a:endParaRPr lang="en-US">
              <a:cs typeface="Calibri"/>
            </a:endParaRPr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i="1" dirty="0">
              <a:cs typeface="Calibri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dirty="0">
                <a:cs typeface="Calibri"/>
              </a:rPr>
              <a:t>Nonvoting – on staff for less than one year or who do not qualify for Voting.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i="1" dirty="0">
                <a:cs typeface="Calibri"/>
              </a:rPr>
              <a:t>Cannot vote on medical staff ballots or hold office. </a:t>
            </a:r>
            <a:endParaRPr lang="en-US" dirty="0">
              <a:cs typeface="Calibri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i="1" dirty="0">
                <a:cs typeface="Calibri"/>
              </a:rPr>
              <a:t>Can vote on committees on which they serve</a:t>
            </a:r>
            <a:endParaRPr lang="en-US" dirty="0">
              <a:cs typeface="Calibri"/>
            </a:endParaRPr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i="1" dirty="0">
              <a:cs typeface="Calibri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dirty="0">
                <a:cs typeface="Calibri"/>
              </a:rPr>
              <a:t>Honorary (not a category, but a Recognition of service to the Institution)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cs typeface="Calibri"/>
            </a:endParaRP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4530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EB27E-AF85-FCF1-222B-E54D62011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336" y="532092"/>
            <a:ext cx="5392928" cy="1188720"/>
          </a:xfrm>
        </p:spPr>
        <p:txBody>
          <a:bodyPr>
            <a:normAutofit/>
          </a:bodyPr>
          <a:lstStyle/>
          <a:p>
            <a:r>
              <a:rPr lang="en-US" dirty="0"/>
              <a:t>Med Staff Membership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049366-0D16-4600-F846-94004C8C6DEB}"/>
              </a:ext>
            </a:extLst>
          </p:cNvPr>
          <p:cNvSpPr txBox="1"/>
          <p:nvPr/>
        </p:nvSpPr>
        <p:spPr>
          <a:xfrm>
            <a:off x="887324" y="3365776"/>
            <a:ext cx="195662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600" b="1" dirty="0"/>
              <a:t>Option 1:</a:t>
            </a:r>
            <a:endParaRPr lang="en-US" dirty="0">
              <a:cs typeface="Calibri" panose="020F0502020204030204"/>
            </a:endParaRPr>
          </a:p>
          <a:p>
            <a:r>
              <a:rPr lang="en-US" sz="2600" dirty="0"/>
              <a:t>SOM Faculty </a:t>
            </a:r>
            <a:endParaRPr lang="en-US" dirty="0"/>
          </a:p>
          <a:p>
            <a:r>
              <a:rPr lang="en-US" sz="2600" dirty="0"/>
              <a:t>appointment</a:t>
            </a:r>
            <a:endParaRPr lang="en-US" sz="2600" dirty="0">
              <a:cs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CDAE38-30C8-E017-C14B-255A0C956CDA}"/>
              </a:ext>
            </a:extLst>
          </p:cNvPr>
          <p:cNvSpPr txBox="1"/>
          <p:nvPr/>
        </p:nvSpPr>
        <p:spPr>
          <a:xfrm>
            <a:off x="8428930" y="2718836"/>
            <a:ext cx="2873324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600" b="1" dirty="0"/>
              <a:t>Option 2:</a:t>
            </a:r>
            <a:endParaRPr lang="en-US" sz="2200" b="1" dirty="0"/>
          </a:p>
          <a:p>
            <a:r>
              <a:rPr lang="en-US" sz="2600" dirty="0"/>
              <a:t>LAT from CSC if </a:t>
            </a:r>
            <a:endParaRPr lang="en-US" sz="2200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/>
              <a:t>UNMH, UNMMG, </a:t>
            </a:r>
            <a:r>
              <a:rPr lang="en-US" sz="2200" dirty="0">
                <a:cs typeface="Calibri"/>
              </a:rPr>
              <a:t>or UNM employment</a:t>
            </a:r>
            <a:endParaRPr lang="en-US" dirty="0"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/>
              <a:t>PSA/Contract</a:t>
            </a:r>
            <a:endParaRPr lang="en-US" sz="2200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/>
              <a:t>Community</a:t>
            </a:r>
            <a:endParaRPr lang="en-US" sz="2200" dirty="0">
              <a:cs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ECB136B-FB6D-A8A2-5E7A-353F243DC552}"/>
              </a:ext>
            </a:extLst>
          </p:cNvPr>
          <p:cNvSpPr/>
          <p:nvPr/>
        </p:nvSpPr>
        <p:spPr>
          <a:xfrm>
            <a:off x="3497434" y="3010936"/>
            <a:ext cx="4278655" cy="200179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000" dirty="0"/>
              <a:t>UNMH Medical Staff</a:t>
            </a:r>
            <a:endParaRPr lang="en-US" dirty="0"/>
          </a:p>
          <a:p>
            <a:pPr algn="ctr"/>
            <a:r>
              <a:rPr lang="en-US" sz="3000" dirty="0"/>
              <a:t> (all locations)</a:t>
            </a:r>
            <a:endParaRPr lang="en-U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6FD5DFB-1833-3273-9D3A-352572BC18CA}"/>
              </a:ext>
            </a:extLst>
          </p:cNvPr>
          <p:cNvSpPr/>
          <p:nvPr/>
        </p:nvSpPr>
        <p:spPr>
          <a:xfrm>
            <a:off x="2838450" y="3835400"/>
            <a:ext cx="584200" cy="3683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Calibri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E097C41-2D71-2724-A17E-B0C9CAA14F91}"/>
              </a:ext>
            </a:extLst>
          </p:cNvPr>
          <p:cNvSpPr/>
          <p:nvPr/>
        </p:nvSpPr>
        <p:spPr>
          <a:xfrm rot="10800000">
            <a:off x="7842249" y="3835400"/>
            <a:ext cx="584200" cy="3683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9527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7D9B3-B7D3-A208-708F-66F0FCC6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LAT Qualification for Medical Staff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ADF5E-D422-EF2F-C536-A12C15B2F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cs typeface="Calibri"/>
              </a:rPr>
              <a:t>For non-SOM UNM faculty, UNMMG, UNMH, UNM, Providers under a PSA/contract and Community providers. </a:t>
            </a:r>
            <a:endParaRPr lang="en-US" dirty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cs typeface="Calibri"/>
            </a:endParaRPr>
          </a:p>
          <a:p>
            <a:pPr marL="742950" lvl="3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600" dirty="0">
                <a:cs typeface="Calibri"/>
              </a:rPr>
              <a:t>All current practitioners will be given a Letter of Academic Title (grandfather process).</a:t>
            </a:r>
          </a:p>
          <a:p>
            <a:pPr marL="742950" lvl="3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sz="2600" dirty="0">
                <a:cs typeface="Calibri"/>
              </a:rPr>
              <a:t>LATs come from the Clinical Service Chief</a:t>
            </a:r>
          </a:p>
          <a:p>
            <a:pPr marL="742950" lvl="3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sz="2600" dirty="0">
                <a:cs typeface="Calibri"/>
              </a:rPr>
              <a:t>A Memo of Expectation must accompany the LAT outlining the clinical, education, research, and administrative responsibilities of the provider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cs typeface="Calibri"/>
            </a:endParaRPr>
          </a:p>
          <a:p>
            <a:pPr marL="285750" lvl="2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9796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7D9B3-B7D3-A208-708F-66F0FCC6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Membership on Medical Staff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ADF5E-D422-EF2F-C536-A12C15B2F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dirty="0">
                <a:cs typeface="Calibri"/>
              </a:rPr>
              <a:t>Membership: includes physicians, dentists, podiatrists, clinical psychologists, and APPs (as defined by New Mexico law) can:</a:t>
            </a:r>
          </a:p>
          <a:p>
            <a:pPr marL="742950" lvl="1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000" dirty="0">
                <a:cs typeface="Calibri"/>
              </a:rPr>
              <a:t>Vote on medical staff issues such as bylaws</a:t>
            </a:r>
          </a:p>
          <a:p>
            <a:pPr marL="742950" lvl="1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000" dirty="0">
                <a:cs typeface="Calibri"/>
              </a:rPr>
              <a:t>Run for office</a:t>
            </a:r>
          </a:p>
          <a:p>
            <a:pPr marL="742950" lvl="1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000" dirty="0">
                <a:cs typeface="Calibri"/>
              </a:rPr>
              <a:t>Hold privileges (the ability to take care of patients).</a:t>
            </a:r>
            <a:endParaRPr lang="en-US" dirty="0"/>
          </a:p>
          <a:p>
            <a:pPr marL="742950" lvl="1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dirty="0">
              <a:cs typeface="Calibri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dirty="0">
                <a:cs typeface="Calibri"/>
              </a:rPr>
              <a:t>Privileged: (but not Medical Staff Members) can practice but not vote or run for office</a:t>
            </a:r>
          </a:p>
          <a:p>
            <a:pPr marL="742950" lvl="2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dirty="0">
                <a:cs typeface="Calibri"/>
              </a:rPr>
              <a:t>Telemedicine practitioners,</a:t>
            </a:r>
          </a:p>
          <a:p>
            <a:pPr marL="742950" lvl="2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dirty="0">
                <a:cs typeface="Calibri"/>
              </a:rPr>
              <a:t>Chiropractors, doctors of oriental medicine, pharmacist clinicians, optometrists, and certified anesthesiology assistants are not allowed membership per New Mexico law.</a:t>
            </a:r>
          </a:p>
          <a:p>
            <a:pPr marL="742950" lvl="2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4626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EBD90-880F-C623-ADEA-FBCAC5A9A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Background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72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598F0-7E20-2BB5-8C30-F31A052A5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Credentialing Changes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E7AB9-4614-AD8E-FFFF-DBE7B7FDA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800" dirty="0">
                <a:cs typeface="Calibri"/>
              </a:rPr>
              <a:t>A complete application must contain proof of faculty status at the UNM SOM or a Letter of Academic Title (LAT).</a:t>
            </a:r>
            <a:endParaRPr lang="en-US" dirty="0">
              <a:cs typeface="Calibri"/>
            </a:endParaRP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sz="2800" dirty="0">
              <a:cs typeface="Calibri"/>
            </a:endParaRP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800" dirty="0">
                <a:cs typeface="Calibri"/>
              </a:rPr>
              <a:t>Expansion of the expedited credentialing process to not only appointment and reappointment, but to applications for additional privileges between reappointment cycles.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sz="2800" dirty="0">
              <a:cs typeface="Calibri"/>
            </a:endParaRP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800" dirty="0">
                <a:cs typeface="Calibri"/>
              </a:rPr>
              <a:t>Telemedicine practitioners may now be credentialed by proxy.</a:t>
            </a:r>
          </a:p>
        </p:txBody>
      </p:sp>
    </p:spTree>
    <p:extLst>
      <p:ext uri="{BB962C8B-B14F-4D97-AF65-F5344CB8AC3E}">
        <p14:creationId xmlns:p14="http://schemas.microsoft.com/office/powerpoint/2010/main" val="2150637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7D9B3-B7D3-A208-708F-66F0FCC6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Officer Transition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ADF5E-D422-EF2F-C536-A12C15B2F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800" dirty="0">
                <a:cs typeface="Calibri"/>
              </a:rPr>
              <a:t>Transition period</a:t>
            </a:r>
          </a:p>
          <a:p>
            <a:pPr marL="742950" lvl="3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600" dirty="0">
                <a:cs typeface="Calibri"/>
              </a:rPr>
              <a:t>The newly elected Vice Chief of Staff UNMH shall be elected to serve a one-year term (2024). </a:t>
            </a:r>
          </a:p>
          <a:p>
            <a:pPr marL="742950" lvl="3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600" dirty="0">
                <a:cs typeface="Calibri"/>
              </a:rPr>
              <a:t>For 2024, the UNMH Chief of Staff shall continue to serve as the Chief of Staff. </a:t>
            </a:r>
          </a:p>
          <a:p>
            <a:pPr marL="742950" lvl="3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600" dirty="0">
                <a:cs typeface="Calibri"/>
              </a:rPr>
              <a:t>For 2024, the UNMH Past Chief of Staff will continue to serve as Past Chief of Staff, and </a:t>
            </a:r>
          </a:p>
          <a:p>
            <a:pPr marL="742950" lvl="3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600" dirty="0">
                <a:cs typeface="Calibri"/>
              </a:rPr>
              <a:t>For 2024 and 2025, the SRMC Past Chief of Staff will continue to serve as a Past Chief of Staff.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sz="2800" dirty="0">
              <a:cs typeface="Calibri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16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7D9B3-B7D3-A208-708F-66F0FCC6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Clinical Service Chiefs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ADF5E-D422-EF2F-C536-A12C15B2F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8546"/>
            <a:ext cx="7432497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sz="1200" dirty="0">
              <a:cs typeface="Calibri"/>
            </a:endParaRP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800" dirty="0">
                <a:cs typeface="Calibri"/>
              </a:rPr>
              <a:t>One Clinical Service for each service across both campuses, with one Clinical Service Chief.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sz="2800" dirty="0">
              <a:cs typeface="Calibri"/>
            </a:endParaRPr>
          </a:p>
          <a:p>
            <a:pPr marL="285750" lvl="2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800" dirty="0">
                <a:cs typeface="Calibri"/>
              </a:rPr>
              <a:t>The School of Medicine Department Chair will be the Clinical Service Chief.</a:t>
            </a:r>
          </a:p>
          <a:p>
            <a:pPr marL="742950" lvl="3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600" dirty="0">
                <a:cs typeface="Calibri"/>
              </a:rPr>
              <a:t>If they are not qualified to be the Service Chief, the Dean in conjunction with the Chair may appoint a Clinical Service Chief.</a:t>
            </a:r>
          </a:p>
          <a:p>
            <a:pPr marL="742950" lvl="3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sz="2600" dirty="0">
              <a:cs typeface="Calibri"/>
            </a:endParaRPr>
          </a:p>
          <a:p>
            <a:pPr marL="285750" lvl="2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800" dirty="0">
                <a:cs typeface="Calibri"/>
              </a:rPr>
              <a:t>The Clinical Service Chief may appoint a Clinical Service Vice Chief to serve, if needed.</a:t>
            </a:r>
          </a:p>
          <a:p>
            <a:pPr marL="742950" lvl="3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2600" dirty="0">
                <a:cs typeface="Calibri"/>
              </a:rPr>
              <a:t>The specifics for this will be in the Rules &amp; Regulations.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sz="1200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6D461E-7DC0-1D99-A709-E4B203EBB4B9}"/>
              </a:ext>
            </a:extLst>
          </p:cNvPr>
          <p:cNvSpPr txBox="1"/>
          <p:nvPr/>
        </p:nvSpPr>
        <p:spPr>
          <a:xfrm>
            <a:off x="8315158" y="1688546"/>
            <a:ext cx="3335737" cy="4801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Anesthesiology – C Arndt</a:t>
            </a:r>
          </a:p>
          <a:p>
            <a:r>
              <a:rPr lang="en-US" dirty="0"/>
              <a:t>Dental – N Boyd</a:t>
            </a:r>
          </a:p>
          <a:p>
            <a:r>
              <a:rPr lang="en-US" dirty="0"/>
              <a:t>Dermatology – A Smidt</a:t>
            </a:r>
          </a:p>
          <a:p>
            <a:r>
              <a:rPr lang="en-US" dirty="0"/>
              <a:t>Emergency Medicine – D </a:t>
            </a:r>
            <a:r>
              <a:rPr lang="en-US" dirty="0" err="1"/>
              <a:t>Rimple</a:t>
            </a:r>
            <a:endParaRPr lang="en-US" dirty="0"/>
          </a:p>
          <a:p>
            <a:r>
              <a:rPr lang="en-US" dirty="0"/>
              <a:t>Family and Community Medicine – F Rohan-</a:t>
            </a:r>
            <a:r>
              <a:rPr lang="en-US" dirty="0" err="1"/>
              <a:t>Minjares</a:t>
            </a:r>
            <a:endParaRPr lang="en-US" dirty="0"/>
          </a:p>
          <a:p>
            <a:r>
              <a:rPr lang="en-US" dirty="0"/>
              <a:t>Internal Medicine – M Unruh</a:t>
            </a:r>
          </a:p>
          <a:p>
            <a:r>
              <a:rPr lang="en-US" dirty="0"/>
              <a:t>Neurology – M </a:t>
            </a:r>
            <a:r>
              <a:rPr lang="en-US" dirty="0" err="1"/>
              <a:t>Torbey</a:t>
            </a:r>
            <a:endParaRPr lang="en-US" dirty="0"/>
          </a:p>
          <a:p>
            <a:r>
              <a:rPr lang="en-US" dirty="0"/>
              <a:t>Neurosurgery – J Russell</a:t>
            </a:r>
          </a:p>
          <a:p>
            <a:r>
              <a:rPr lang="en-US" dirty="0"/>
              <a:t>OB/GYN – E </a:t>
            </a:r>
            <a:r>
              <a:rPr lang="en-US" dirty="0" err="1"/>
              <a:t>Espey</a:t>
            </a:r>
            <a:endParaRPr lang="en-US" dirty="0"/>
          </a:p>
          <a:p>
            <a:r>
              <a:rPr lang="en-US" dirty="0"/>
              <a:t>Ophthalmology – J </a:t>
            </a:r>
            <a:r>
              <a:rPr lang="en-US" dirty="0" err="1"/>
              <a:t>Chodash</a:t>
            </a:r>
            <a:endParaRPr lang="en-US" dirty="0"/>
          </a:p>
          <a:p>
            <a:r>
              <a:rPr lang="en-US" dirty="0" err="1"/>
              <a:t>Orthopaedics</a:t>
            </a:r>
            <a:r>
              <a:rPr lang="en-US" dirty="0"/>
              <a:t> – G </a:t>
            </a:r>
            <a:r>
              <a:rPr lang="en-US" dirty="0" err="1"/>
              <a:t>Treme</a:t>
            </a:r>
            <a:endParaRPr lang="en-US" dirty="0"/>
          </a:p>
          <a:p>
            <a:r>
              <a:rPr lang="en-US" dirty="0"/>
              <a:t>Pathology – N </a:t>
            </a:r>
            <a:r>
              <a:rPr lang="en-US" dirty="0" err="1"/>
              <a:t>Joste</a:t>
            </a:r>
            <a:endParaRPr lang="en-US" dirty="0"/>
          </a:p>
          <a:p>
            <a:r>
              <a:rPr lang="en-US" dirty="0"/>
              <a:t>Pediatrics – L Cordova de Ortega</a:t>
            </a:r>
          </a:p>
          <a:p>
            <a:r>
              <a:rPr lang="en-US" dirty="0"/>
              <a:t>Psychiatry – M </a:t>
            </a:r>
            <a:r>
              <a:rPr lang="en-US" dirty="0" err="1"/>
              <a:t>Tohen</a:t>
            </a:r>
            <a:endParaRPr lang="en-US" dirty="0"/>
          </a:p>
          <a:p>
            <a:r>
              <a:rPr lang="en-US" dirty="0"/>
              <a:t>Radiology – S Eberhart</a:t>
            </a:r>
          </a:p>
          <a:p>
            <a:r>
              <a:rPr lang="en-US" dirty="0"/>
              <a:t>Surgery – J Marek</a:t>
            </a:r>
          </a:p>
        </p:txBody>
      </p:sp>
    </p:spTree>
    <p:extLst>
      <p:ext uri="{BB962C8B-B14F-4D97-AF65-F5344CB8AC3E}">
        <p14:creationId xmlns:p14="http://schemas.microsoft.com/office/powerpoint/2010/main" val="2281524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AFB59-4F0D-FF84-5612-947F44FB5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MEC Membership Changes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F5637-81E3-1CCC-6F54-4AE09A3E0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538"/>
            <a:ext cx="4700117" cy="4577425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 b="1" dirty="0">
                <a:cs typeface="Calibri"/>
              </a:rPr>
              <a:t>Current Voting</a:t>
            </a:r>
          </a:p>
          <a:p>
            <a:pPr lvl="1"/>
            <a:r>
              <a:rPr lang="en-US" dirty="0">
                <a:cs typeface="Calibri"/>
              </a:rPr>
              <a:t>Chief of Staff (Chair)</a:t>
            </a:r>
          </a:p>
          <a:p>
            <a:pPr lvl="1"/>
            <a:r>
              <a:rPr lang="en-US" dirty="0">
                <a:cs typeface="Calibri"/>
              </a:rPr>
              <a:t>Vice Chief of Staff</a:t>
            </a:r>
          </a:p>
          <a:p>
            <a:pPr lvl="1"/>
            <a:r>
              <a:rPr lang="en-US" dirty="0">
                <a:cs typeface="Calibri"/>
              </a:rPr>
              <a:t>Immediate Past Chief of Staff</a:t>
            </a:r>
          </a:p>
          <a:p>
            <a:pPr lvl="1"/>
            <a:r>
              <a:rPr lang="en-US" dirty="0">
                <a:cs typeface="Calibri"/>
              </a:rPr>
              <a:t>SOM Dean</a:t>
            </a:r>
          </a:p>
          <a:p>
            <a:pPr lvl="1"/>
            <a:r>
              <a:rPr lang="en-US" dirty="0">
                <a:cs typeface="Calibri"/>
              </a:rPr>
              <a:t>Senior Vice President for Clinical Affairs</a:t>
            </a:r>
          </a:p>
          <a:p>
            <a:pPr lvl="1"/>
            <a:r>
              <a:rPr lang="en-US" dirty="0">
                <a:cs typeface="Calibri"/>
              </a:rPr>
              <a:t>UNMH CMO</a:t>
            </a:r>
          </a:p>
          <a:p>
            <a:pPr lvl="1"/>
            <a:r>
              <a:rPr lang="en-US" dirty="0">
                <a:cs typeface="Calibri"/>
              </a:rPr>
              <a:t>Senior Associate Dean of Clinical Affairs</a:t>
            </a:r>
          </a:p>
          <a:p>
            <a:pPr lvl="1"/>
            <a:r>
              <a:rPr lang="en-US" dirty="0">
                <a:cs typeface="Calibri"/>
              </a:rPr>
              <a:t>Chiefs of all Clinical Departments</a:t>
            </a:r>
          </a:p>
          <a:p>
            <a:pPr lvl="1"/>
            <a:r>
              <a:rPr lang="en-US" dirty="0">
                <a:cs typeface="Calibri"/>
              </a:rPr>
              <a:t>Senior Associate Dean of GME</a:t>
            </a:r>
          </a:p>
          <a:p>
            <a:pPr lvl="1"/>
            <a:r>
              <a:rPr lang="en-US" dirty="0">
                <a:cs typeface="Calibri"/>
              </a:rPr>
              <a:t>Cancer Center CMO</a:t>
            </a:r>
          </a:p>
          <a:p>
            <a:pPr lvl="1"/>
            <a:r>
              <a:rPr lang="en-US" dirty="0">
                <a:cs typeface="Calibri"/>
              </a:rPr>
              <a:t>5 Members at Large (at least 1 APP)</a:t>
            </a:r>
          </a:p>
          <a:p>
            <a:pPr lvl="1"/>
            <a:r>
              <a:rPr lang="en-US" dirty="0">
                <a:cs typeface="Calibri"/>
              </a:rPr>
              <a:t>Credentials Committee Chair</a:t>
            </a:r>
          </a:p>
          <a:p>
            <a:pPr lvl="1"/>
            <a:r>
              <a:rPr lang="en-US" dirty="0">
                <a:cs typeface="Calibri"/>
              </a:rPr>
              <a:t>Professional Practice Committee Chair</a:t>
            </a:r>
          </a:p>
          <a:p>
            <a:endParaRPr lang="en-US" b="1" dirty="0">
              <a:cs typeface="Calibri"/>
            </a:endParaRPr>
          </a:p>
          <a:p>
            <a:r>
              <a:rPr lang="en-US" b="1" dirty="0">
                <a:cs typeface="Calibri"/>
              </a:rPr>
              <a:t>Current Non-Voting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UNMH CEO, COO, CNO, Chief Ambulatory Officer, Chief Medical Quality Officer</a:t>
            </a:r>
          </a:p>
          <a:p>
            <a:pPr lvl="1"/>
            <a:r>
              <a:rPr lang="en-US" dirty="0">
                <a:cs typeface="Calibri"/>
              </a:rPr>
              <a:t>Associate CMOs of Children's Hospital, Inpatient, Outpatient</a:t>
            </a:r>
          </a:p>
          <a:p>
            <a:pPr lvl="1"/>
            <a:r>
              <a:rPr lang="en-US" dirty="0">
                <a:cs typeface="Calibri"/>
              </a:rPr>
              <a:t>Chief Medical Informatics Officer</a:t>
            </a:r>
          </a:p>
          <a:p>
            <a:pPr lvl="1"/>
            <a:r>
              <a:rPr lang="en-US" dirty="0">
                <a:cs typeface="Calibri"/>
              </a:rPr>
              <a:t>Resident Physician</a:t>
            </a: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33329D-5EFC-3A09-0E18-82265386A0EE}"/>
              </a:ext>
            </a:extLst>
          </p:cNvPr>
          <p:cNvSpPr txBox="1"/>
          <p:nvPr/>
        </p:nvSpPr>
        <p:spPr>
          <a:xfrm>
            <a:off x="5990371" y="1567734"/>
            <a:ext cx="5677318" cy="54168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500" b="1" dirty="0">
                <a:cs typeface="Calibri"/>
              </a:rPr>
              <a:t>Proposed Voting</a:t>
            </a: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Chief of Staff (Chair)</a:t>
            </a: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Vice Chief of Staff</a:t>
            </a: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Immediate Past Chief of Staff</a:t>
            </a: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Senior Associate Dean for Clinical Affairs</a:t>
            </a: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Senior Associate Dean for GME</a:t>
            </a: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Cancer Center CMO</a:t>
            </a: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Chiefs of all Clinical Services</a:t>
            </a: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Three (3) At-Large members from UNMH (at least 1 must be an APP)</a:t>
            </a: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Three (3) At Large members from SRMC (at least 1 must be an APP)</a:t>
            </a:r>
          </a:p>
          <a:p>
            <a:pPr marL="1200150" lvl="2" indent="-285750">
              <a:buFont typeface="Arial"/>
              <a:buChar char="•"/>
            </a:pPr>
            <a:r>
              <a:rPr lang="en-US" sz="1300" dirty="0">
                <a:cs typeface="Calibri"/>
              </a:rPr>
              <a:t>Campus specific at-large members must spend at least twenty-five percent (25%) of their clinical time at that campus</a:t>
            </a:r>
          </a:p>
          <a:p>
            <a:pPr marL="285750" indent="-285750">
              <a:buFont typeface="Arial"/>
              <a:buChar char="•"/>
            </a:pPr>
            <a:endParaRPr lang="en-US" sz="1500" b="1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500" b="1" dirty="0">
                <a:cs typeface="Calibri"/>
              </a:rPr>
              <a:t>Proposed Non-Voting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UNMH CEO, COO, CNO, Chief Medical Quality Officer</a:t>
            </a: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SOM Dean</a:t>
            </a: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Senior Vice President for Clinical Affairs</a:t>
            </a: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CMO of UNMH</a:t>
            </a: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CMO of SRMC</a:t>
            </a:r>
            <a:endParaRPr lang="en-US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ACMO of Children's Hospital</a:t>
            </a: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Chairs of Credentials Committee, Professional Practice Committee</a:t>
            </a: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Chief Medical Informatics Officer</a:t>
            </a:r>
          </a:p>
          <a:p>
            <a:pPr marL="742950" lvl="1" indent="-285750">
              <a:buFont typeface="Arial"/>
              <a:buChar char="•"/>
            </a:pPr>
            <a:r>
              <a:rPr lang="en-US" sz="1300" dirty="0">
                <a:cs typeface="Calibri"/>
              </a:rPr>
              <a:t>Resident Physician</a:t>
            </a:r>
          </a:p>
          <a:p>
            <a:pPr marL="742950" lvl="1" indent="-285750"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1309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68EC-1789-12BE-2983-C25A19F82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Timeline and Next Steps</a:t>
            </a:r>
            <a:endParaRPr lang="en-US" dirty="0"/>
          </a:p>
        </p:txBody>
      </p:sp>
      <p:sp>
        <p:nvSpPr>
          <p:cNvPr id="5" name="Content Placeholder 12">
            <a:extLst>
              <a:ext uri="{FF2B5EF4-FFF2-40B4-BE49-F238E27FC236}">
                <a16:creationId xmlns:a16="http://schemas.microsoft.com/office/drawing/2014/main" id="{F12DE1B8-BF89-636A-84BA-7F669CCDE201}"/>
              </a:ext>
            </a:extLst>
          </p:cNvPr>
          <p:cNvSpPr txBox="1">
            <a:spLocks/>
          </p:cNvSpPr>
          <p:nvPr/>
        </p:nvSpPr>
        <p:spPr>
          <a:xfrm>
            <a:off x="863600" y="1825625"/>
            <a:ext cx="6988629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8/21-9/14 – Listening and Feedback Sessions</a:t>
            </a:r>
          </a:p>
          <a:p>
            <a:r>
              <a:rPr lang="en-US" dirty="0"/>
              <a:t>9/15 – Final draft bylaws to MEC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/>
              <a:t>9/20 – MEC Vote</a:t>
            </a:r>
            <a:endParaRPr lang="en-US" dirty="0">
              <a:cs typeface="Calibri"/>
            </a:endParaRPr>
          </a:p>
          <a:p>
            <a:r>
              <a:rPr lang="en-US" b="1" dirty="0"/>
              <a:t>10/4 – Ballot posted for medical staff</a:t>
            </a:r>
            <a:endParaRPr lang="en-US" b="1" dirty="0">
              <a:cs typeface="Calibri"/>
            </a:endParaRPr>
          </a:p>
          <a:p>
            <a:r>
              <a:rPr lang="en-US" b="1" dirty="0"/>
              <a:t>10/17 – Completion of medical staff vote</a:t>
            </a:r>
            <a:endParaRPr lang="en-US" b="1" dirty="0">
              <a:cs typeface="Calibri"/>
            </a:endParaRPr>
          </a:p>
          <a:p>
            <a:r>
              <a:rPr lang="en-US" dirty="0"/>
              <a:t>10/20 – BOT Q+S </a:t>
            </a:r>
            <a:endParaRPr lang="en-US" dirty="0">
              <a:cs typeface="Calibri"/>
            </a:endParaRPr>
          </a:p>
          <a:p>
            <a:r>
              <a:rPr lang="en-US" dirty="0"/>
              <a:t>11/17 – BOT Vote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250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3A069-5513-BAC1-22EC-5CDD02ECB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Voting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BDEDC-33A0-8CDD-8E9E-55DD1E96F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Voting members of the medical staff will receive an email with the ballot and supporting information.</a:t>
            </a:r>
          </a:p>
          <a:p>
            <a:r>
              <a:rPr lang="en-US" dirty="0">
                <a:cs typeface="Calibri"/>
              </a:rPr>
              <a:t>The ballot will be open for voting for two weeks.</a:t>
            </a:r>
            <a:endParaRPr lang="en-US" dirty="0">
              <a:highlight>
                <a:srgbClr val="FFFF00"/>
              </a:highlight>
              <a:cs typeface="Calibri"/>
            </a:endParaRPr>
          </a:p>
          <a:p>
            <a:r>
              <a:rPr lang="en-US" dirty="0">
                <a:cs typeface="Calibri"/>
              </a:rPr>
              <a:t>Voting will be for the entire set of changes (not each change individually.)</a:t>
            </a:r>
          </a:p>
          <a:p>
            <a:r>
              <a:rPr lang="en-US" dirty="0">
                <a:cs typeface="Calibri"/>
              </a:rPr>
              <a:t>12.5% of medical staff must vote for the vote to be counted.</a:t>
            </a:r>
          </a:p>
        </p:txBody>
      </p:sp>
    </p:spTree>
    <p:extLst>
      <p:ext uri="{BB962C8B-B14F-4D97-AF65-F5344CB8AC3E}">
        <p14:creationId xmlns:p14="http://schemas.microsoft.com/office/powerpoint/2010/main" val="693112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C1FE3-EF3E-181E-B91A-13BB83305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Example of Ballot and Supporting Material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D0EDBD-049A-4156-84C0-EE11D2BD1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751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Example email to Medical Staff with the link to the ballot and materials.</a:t>
            </a:r>
            <a:endParaRPr lang="en-US" dirty="0"/>
          </a:p>
        </p:txBody>
      </p:sp>
      <p:pic>
        <p:nvPicPr>
          <p:cNvPr id="16" name="Picture 15" descr="A screenshot of a computer&#10;&#10;Description automatically generated">
            <a:extLst>
              <a:ext uri="{FF2B5EF4-FFF2-40B4-BE49-F238E27FC236}">
                <a16:creationId xmlns:a16="http://schemas.microsoft.com/office/drawing/2014/main" id="{B17AC444-AEE5-28E0-9DFD-7ACCEB982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5100" y="1491147"/>
            <a:ext cx="4914900" cy="513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278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7C66C-7220-F341-A4E1-714DC4A43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Information and Feedback Sessions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0B057D-43A5-71F0-9E98-7DC2811C9817}"/>
              </a:ext>
            </a:extLst>
          </p:cNvPr>
          <p:cNvSpPr txBox="1"/>
          <p:nvPr/>
        </p:nvSpPr>
        <p:spPr>
          <a:xfrm>
            <a:off x="4724400" y="3200400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1F14DE22-AABE-B855-E770-93A31226C9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907468"/>
              </p:ext>
            </p:extLst>
          </p:nvPr>
        </p:nvGraphicFramePr>
        <p:xfrm>
          <a:off x="941522" y="1535032"/>
          <a:ext cx="10515597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6452">
                  <a:extLst>
                    <a:ext uri="{9D8B030D-6E8A-4147-A177-3AD203B41FA5}">
                      <a16:colId xmlns:a16="http://schemas.microsoft.com/office/drawing/2014/main" val="383928534"/>
                    </a:ext>
                  </a:extLst>
                </a:gridCol>
                <a:gridCol w="1011072">
                  <a:extLst>
                    <a:ext uri="{9D8B030D-6E8A-4147-A177-3AD203B41FA5}">
                      <a16:colId xmlns:a16="http://schemas.microsoft.com/office/drawing/2014/main" val="954912960"/>
                    </a:ext>
                  </a:extLst>
                </a:gridCol>
                <a:gridCol w="785014">
                  <a:extLst>
                    <a:ext uri="{9D8B030D-6E8A-4147-A177-3AD203B41FA5}">
                      <a16:colId xmlns:a16="http://schemas.microsoft.com/office/drawing/2014/main" val="4025121335"/>
                    </a:ext>
                  </a:extLst>
                </a:gridCol>
                <a:gridCol w="5481607">
                  <a:extLst>
                    <a:ext uri="{9D8B030D-6E8A-4147-A177-3AD203B41FA5}">
                      <a16:colId xmlns:a16="http://schemas.microsoft.com/office/drawing/2014/main" val="2655656184"/>
                    </a:ext>
                  </a:extLst>
                </a:gridCol>
                <a:gridCol w="1411452">
                  <a:extLst>
                    <a:ext uri="{9D8B030D-6E8A-4147-A177-3AD203B41FA5}">
                      <a16:colId xmlns:a16="http://schemas.microsoft.com/office/drawing/2014/main" val="18538384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>Group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>Time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>Zoom/location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>Med Staff Attendees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9133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Clinical Service Chiefs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8/22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0700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https://hsc-unm.zoom.us/j/92856871426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Password: 525717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McLaughlin,</a:t>
                      </a:r>
                      <a:endParaRPr lang="en-US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Chang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5417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Pediatrics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8/22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https://hsc-unm.zoom.us/j/93027655924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Passcode: 522603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Mclaughlin,</a:t>
                      </a:r>
                      <a:endParaRPr lang="en-US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Chang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491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SRMC Town Hall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Hybrid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https://hsc-unm.zoom.us/j/92797104783?from=addon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b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Passcode: 014450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Wilks, McLaughlin, </a:t>
                      </a:r>
                      <a:endParaRPr lang="en-US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Elizabeth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79779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SRMC Town Hall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8/25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0700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Hybrid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https://hsc-unm.zoom.us/j/91680826825?from=addon</a:t>
                      </a:r>
                      <a:b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Passcode: 455461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Wilks, </a:t>
                      </a:r>
                      <a:endParaRPr lang="en-US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Chang,</a:t>
                      </a:r>
                      <a:endParaRPr lang="en-US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Elizabeth, Bertha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5514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Clinical Service Chiefs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8/29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0700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https://hsc-unm.zoom.us/j/92856871426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Password: 525717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McLaughlin,</a:t>
                      </a:r>
                      <a:endParaRPr lang="en-US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Chang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82485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OBGYN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8/30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0700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https://hsc-unm.zoom.us/j/96797046886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Passcode: </a:t>
                      </a:r>
                      <a:r>
                        <a:rPr lang="en-US" sz="1000" err="1">
                          <a:solidFill>
                            <a:schemeClr val="tx1"/>
                          </a:solidFill>
                          <a:effectLst/>
                        </a:rPr>
                        <a:t>obgyn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McLaughlin,</a:t>
                      </a:r>
                      <a:endParaRPr lang="en-US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Chang, Alison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3082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Dean’s Advisory Committee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8/30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Pending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Chang,</a:t>
                      </a:r>
                      <a:endParaRPr lang="en-US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McLaughlin, Alison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40116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Neurosurgery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8/31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0730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In person – 2 ACC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McLaughlin,</a:t>
                      </a:r>
                      <a:endParaRPr lang="en-US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Chang, Wilks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278165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CA49A10D-5AF8-15E1-A5A3-7E5C6868A0A3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35D50CA4-7887-1DB5-FB30-F4C581438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55142"/>
              </p:ext>
            </p:extLst>
          </p:nvPr>
        </p:nvGraphicFramePr>
        <p:xfrm>
          <a:off x="942813" y="4888423"/>
          <a:ext cx="10506223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4824">
                  <a:extLst>
                    <a:ext uri="{9D8B030D-6E8A-4147-A177-3AD203B41FA5}">
                      <a16:colId xmlns:a16="http://schemas.microsoft.com/office/drawing/2014/main" val="4206547977"/>
                    </a:ext>
                  </a:extLst>
                </a:gridCol>
                <a:gridCol w="1010169">
                  <a:extLst>
                    <a:ext uri="{9D8B030D-6E8A-4147-A177-3AD203B41FA5}">
                      <a16:colId xmlns:a16="http://schemas.microsoft.com/office/drawing/2014/main" val="2091099256"/>
                    </a:ext>
                  </a:extLst>
                </a:gridCol>
                <a:gridCol w="784315">
                  <a:extLst>
                    <a:ext uri="{9D8B030D-6E8A-4147-A177-3AD203B41FA5}">
                      <a16:colId xmlns:a16="http://schemas.microsoft.com/office/drawing/2014/main" val="1159409101"/>
                    </a:ext>
                  </a:extLst>
                </a:gridCol>
                <a:gridCol w="5476722">
                  <a:extLst>
                    <a:ext uri="{9D8B030D-6E8A-4147-A177-3AD203B41FA5}">
                      <a16:colId xmlns:a16="http://schemas.microsoft.com/office/drawing/2014/main" val="547307611"/>
                    </a:ext>
                  </a:extLst>
                </a:gridCol>
                <a:gridCol w="1410193">
                  <a:extLst>
                    <a:ext uri="{9D8B030D-6E8A-4147-A177-3AD203B41FA5}">
                      <a16:colId xmlns:a16="http://schemas.microsoft.com/office/drawing/2014/main" val="8767712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UNMMG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8/31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1200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https://hsc-unm.zoom.us/j/91209188657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Passcode: 216755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Wilks,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Bertha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114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Internal Med GR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8/31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Zoom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Chang, Alison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8189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APP leadership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8/31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https://hsc-unm.zoom.us/s/99750696956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Passcode: 232163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McLaughlin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34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Anesthesia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9/1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0630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In person - 2 ACC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Chang, Wilks, Alison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3643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Radiology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9/5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https://hsc-unm.zoom.us/j/96369147270</a:t>
                      </a:r>
                      <a:b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Passcode: 029694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McLaughlin, Wilks, Alison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2886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Orthopedics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9/6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0730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https://hsc-unm.zoom.us/j/95932826020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Password </a:t>
                      </a:r>
                      <a:r>
                        <a:rPr lang="en-US" sz="1000" err="1">
                          <a:solidFill>
                            <a:schemeClr val="tx1"/>
                          </a:solidFill>
                          <a:effectLst/>
                        </a:rPr>
                        <a:t>unmzortho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McLaughlin, Bertha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9340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Surgery/Dental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9/6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https://hsc-unm.zoom.us/j/94559100063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Passcode: 229671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McLaughlin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1788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216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7C66C-7220-F341-A4E1-714DC4A43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Information and Feedback Sessions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0B057D-43A5-71F0-9E98-7DC2811C9817}"/>
              </a:ext>
            </a:extLst>
          </p:cNvPr>
          <p:cNvSpPr txBox="1"/>
          <p:nvPr/>
        </p:nvSpPr>
        <p:spPr>
          <a:xfrm>
            <a:off x="4724400" y="3200400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49A10D-5AF8-15E1-A5A3-7E5C6868A0A3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E357D12-F0F3-EB51-0B89-73F57B4F6A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019247"/>
              </p:ext>
            </p:extLst>
          </p:nvPr>
        </p:nvGraphicFramePr>
        <p:xfrm>
          <a:off x="838200" y="1825625"/>
          <a:ext cx="10515597" cy="3015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6452">
                  <a:extLst>
                    <a:ext uri="{9D8B030D-6E8A-4147-A177-3AD203B41FA5}">
                      <a16:colId xmlns:a16="http://schemas.microsoft.com/office/drawing/2014/main" val="1056066749"/>
                    </a:ext>
                  </a:extLst>
                </a:gridCol>
                <a:gridCol w="1011072">
                  <a:extLst>
                    <a:ext uri="{9D8B030D-6E8A-4147-A177-3AD203B41FA5}">
                      <a16:colId xmlns:a16="http://schemas.microsoft.com/office/drawing/2014/main" val="246353653"/>
                    </a:ext>
                  </a:extLst>
                </a:gridCol>
                <a:gridCol w="785014">
                  <a:extLst>
                    <a:ext uri="{9D8B030D-6E8A-4147-A177-3AD203B41FA5}">
                      <a16:colId xmlns:a16="http://schemas.microsoft.com/office/drawing/2014/main" val="3206344539"/>
                    </a:ext>
                  </a:extLst>
                </a:gridCol>
                <a:gridCol w="5481607">
                  <a:extLst>
                    <a:ext uri="{9D8B030D-6E8A-4147-A177-3AD203B41FA5}">
                      <a16:colId xmlns:a16="http://schemas.microsoft.com/office/drawing/2014/main" val="724576166"/>
                    </a:ext>
                  </a:extLst>
                </a:gridCol>
                <a:gridCol w="1411452">
                  <a:extLst>
                    <a:ext uri="{9D8B030D-6E8A-4147-A177-3AD203B41FA5}">
                      <a16:colId xmlns:a16="http://schemas.microsoft.com/office/drawing/2014/main" val="11831735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Dermatology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9/6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1700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  <a:hlinkClick r:id="rId2"/>
                        </a:rPr>
                        <a:t>https://hsc-unm.zoom.us/j/93426720922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Passcode: 642067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Chang,</a:t>
                      </a:r>
                      <a:endParaRPr lang="en-US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Bertha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9824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Pathology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9/7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0900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linkClick r:id="rId3"/>
                        </a:rPr>
                        <a:t>https://hsc-unm.zoom.us/j/93376914761</a:t>
                      </a:r>
                      <a:endParaRPr lang="en-US" sz="1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McLaughlin, Alison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9874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Ophthalmology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9/8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0700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linkClick r:id="rId4"/>
                        </a:rPr>
                        <a:t>https://hsc-unm.zoom.us/j/99792867617</a:t>
                      </a:r>
                      <a:endParaRPr lang="en-U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Passcode Ophth23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McLaughlin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4957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Neurology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9/8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linkClick r:id="rId5"/>
                        </a:rPr>
                        <a:t>https://hsc-unm.zoom.us/j/91981736626</a:t>
                      </a:r>
                      <a:endParaRPr lang="en-U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Passcode: 895365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Wilks, Elizabeth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325846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APP UNMH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9/11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linkClick r:id="rId6"/>
                        </a:rPr>
                        <a:t>https://hsc-unm.zoom.us/j/91567748227</a:t>
                      </a:r>
                      <a:endParaRPr lang="en-U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Passcode: 1212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effectLst/>
                          <a:latin typeface="Calibri"/>
                        </a:rPr>
                        <a:t>McLaughlin</a:t>
                      </a:r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0539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UNMMG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9/12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0700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linkClick r:id="rId7"/>
                        </a:rPr>
                        <a:t>https://hsc-unm.zoom.us/j/95381307549</a:t>
                      </a:r>
                      <a:endParaRPr lang="en-U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Passcode: 724434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McLaughlin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0874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APP UNMH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9/12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linkClick r:id="rId6"/>
                        </a:rPr>
                        <a:t>https://hsc-unm.zoom.us/j/91567748227</a:t>
                      </a:r>
                      <a:endParaRPr lang="en-U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Passcode: 1212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McLaughlin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4180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Psychiatry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9/12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linkClick r:id="rId8"/>
                        </a:rPr>
                        <a:t>https://hsc-unm.zoom.us/j/97257453382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Passcode:2223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Chang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41231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Emergency Medicine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9/13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 person – IDTC 1620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McLaughlin,</a:t>
                      </a:r>
                      <a:endParaRPr lang="en-US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Wilks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0939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FCM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9/13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1600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linkClick r:id="rId9"/>
                        </a:rPr>
                        <a:t>https://hsc-unm.zoom.us/j/93557495281?from=addon#success</a:t>
                      </a:r>
                      <a:r>
                        <a:rPr lang="en-US" sz="1000" dirty="0">
                          <a:effectLst/>
                        </a:rPr>
                        <a:t> Passcode: DFCM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McLaughlin, Chang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366575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F5829F4-B037-E517-FFC0-3F7917BF84E2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34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AF2EB-BD82-73D5-9ACE-9683B26F1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6CB46-72DF-61CE-6097-8A76AE305F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43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43606-B135-4CE3-AE6D-185598D9C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we integrate UNMH and SRMC?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2B3EE-1AD5-439A-A79A-E517CB060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Expanded educational and research opportunities at SRMC.</a:t>
            </a:r>
          </a:p>
          <a:p>
            <a:r>
              <a:rPr lang="en-US" sz="2400" dirty="0">
                <a:ea typeface="+mn-lt"/>
                <a:cs typeface="+mn-lt"/>
              </a:rPr>
              <a:t>Facilitate the movement of clinicians practicing at both locations.</a:t>
            </a:r>
          </a:p>
          <a:p>
            <a:r>
              <a:rPr lang="en-US" sz="2400" dirty="0">
                <a:ea typeface="+mn-lt"/>
                <a:cs typeface="+mn-lt"/>
              </a:rPr>
              <a:t>Reduce the barriers to moving surgical cases, consults, and outpatients between UNMH and SRMC.  </a:t>
            </a:r>
            <a:endParaRPr lang="en-US" sz="2400" dirty="0">
              <a:cs typeface="Calibri"/>
            </a:endParaRPr>
          </a:p>
          <a:p>
            <a:r>
              <a:rPr lang="en-US" sz="2400" dirty="0">
                <a:ea typeface="+mn-lt"/>
                <a:cs typeface="+mn-lt"/>
              </a:rPr>
              <a:t>Reduced barriers to transferring inpatients between UNMH and SRMC.</a:t>
            </a:r>
          </a:p>
          <a:p>
            <a:r>
              <a:rPr lang="en-US" sz="2400" dirty="0">
                <a:ea typeface="+mn-lt"/>
                <a:cs typeface="+mn-lt"/>
              </a:rPr>
              <a:t>Financial benefits: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SRMC is categorized as a "provider based campus" of UNMH which allows additional revenue generation at SRMC 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Potential access to state appropriations as a UNMH site</a:t>
            </a:r>
          </a:p>
          <a:p>
            <a:pPr lvl="1"/>
            <a:r>
              <a:rPr lang="en-US" sz="2000" dirty="0">
                <a:cs typeface="Calibri"/>
              </a:rPr>
              <a:t>Transparency of funds flow</a:t>
            </a:r>
          </a:p>
        </p:txBody>
      </p:sp>
    </p:spTree>
    <p:extLst>
      <p:ext uri="{BB962C8B-B14F-4D97-AF65-F5344CB8AC3E}">
        <p14:creationId xmlns:p14="http://schemas.microsoft.com/office/powerpoint/2010/main" val="379959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7C568-3486-4133-A892-0CCF24ADA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Update the Bylaws?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333E2-4A57-44C2-AE53-5FC853F69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As one hospital, we must have one medical staff and one set of bylaws on January 1st, 2024.</a:t>
            </a:r>
            <a:endParaRPr lang="en-US" dirty="0">
              <a:highlight>
                <a:srgbClr val="FFFF00"/>
              </a:highlight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We are due for a routine bylaws update! (last one was in 2020)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Current bylaws are out of compliance with NM legal requirements regarding medical staff membership.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Bylaws will be updated every two years - it is an iterative process and we will continue to improve them!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480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32BF4-41DE-E913-E7F2-16D447F74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Bylaws Taskforce Membership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00690-EA36-D09F-FDA2-F7C664831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UNMH: Steve McLaughlin, Jennifer Gibbs, Alisha Parada, Alex Rankin, Erik Kraai</a:t>
            </a:r>
          </a:p>
          <a:p>
            <a:r>
              <a:rPr lang="en-US" dirty="0">
                <a:cs typeface="Calibri"/>
              </a:rPr>
              <a:t>UNMMG/SRMC:  McKenzie Lake</a:t>
            </a:r>
          </a:p>
          <a:p>
            <a:r>
              <a:rPr lang="en-US" dirty="0">
                <a:cs typeface="Calibri"/>
              </a:rPr>
              <a:t>SRMC: Matthew Wilks, Christopher Guest, Sara Assaf</a:t>
            </a:r>
          </a:p>
          <a:p>
            <a:r>
              <a:rPr lang="en-US" dirty="0">
                <a:cs typeface="Calibri"/>
              </a:rPr>
              <a:t>SOM: Betty Chang, Joanna Fair</a:t>
            </a:r>
          </a:p>
          <a:p>
            <a:r>
              <a:rPr lang="en-US" dirty="0">
                <a:cs typeface="Calibri"/>
              </a:rPr>
              <a:t>Service Chiefs:  Christopher Arndt</a:t>
            </a:r>
          </a:p>
          <a:p>
            <a:r>
              <a:rPr lang="en-US" dirty="0">
                <a:cs typeface="Calibri"/>
              </a:rPr>
              <a:t>Faculty: Jay </a:t>
            </a:r>
            <a:r>
              <a:rPr lang="en-US" dirty="0" err="1">
                <a:cs typeface="Calibri"/>
              </a:rPr>
              <a:t>Raval</a:t>
            </a:r>
            <a:r>
              <a:rPr lang="en-US" dirty="0">
                <a:cs typeface="Calibri"/>
              </a:rPr>
              <a:t>, Maria Montoya, Kathleen Reyes, Eva Angeli</a:t>
            </a:r>
            <a:endParaRPr lang="en-US" dirty="0"/>
          </a:p>
          <a:p>
            <a:r>
              <a:rPr lang="en-US" dirty="0">
                <a:cs typeface="Calibri"/>
              </a:rPr>
              <a:t>UNM Legal: Jennifer James</a:t>
            </a:r>
          </a:p>
          <a:p>
            <a:r>
              <a:rPr lang="en-US" dirty="0">
                <a:cs typeface="Calibri"/>
              </a:rPr>
              <a:t>MSS Staff:  Alison Webster, Elizabeth Peters</a:t>
            </a:r>
          </a:p>
        </p:txBody>
      </p:sp>
    </p:spTree>
    <p:extLst>
      <p:ext uri="{BB962C8B-B14F-4D97-AF65-F5344CB8AC3E}">
        <p14:creationId xmlns:p14="http://schemas.microsoft.com/office/powerpoint/2010/main" val="51743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BF7B1-BBE8-424C-9275-315257E8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Bylaws Revision Process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5604C97-CBE5-E021-F281-13FA06747A9A}"/>
              </a:ext>
            </a:extLst>
          </p:cNvPr>
          <p:cNvSpPr/>
          <p:nvPr/>
        </p:nvSpPr>
        <p:spPr>
          <a:xfrm>
            <a:off x="5132516" y="1811637"/>
            <a:ext cx="2416432" cy="96108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SRMC Leadership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8B393C7-C4D6-6224-2F5D-0D9E7E50B216}"/>
              </a:ext>
            </a:extLst>
          </p:cNvPr>
          <p:cNvSpPr/>
          <p:nvPr/>
        </p:nvSpPr>
        <p:spPr>
          <a:xfrm>
            <a:off x="2509793" y="3322594"/>
            <a:ext cx="2416432" cy="96108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UNMH Leadership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18388B4-5FEE-65D2-4B3A-561515F0B5FB}"/>
              </a:ext>
            </a:extLst>
          </p:cNvPr>
          <p:cNvSpPr/>
          <p:nvPr/>
        </p:nvSpPr>
        <p:spPr>
          <a:xfrm>
            <a:off x="5178853" y="5314777"/>
            <a:ext cx="2306594" cy="96108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Medical Staff representation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7529E1-F6FA-7B7A-DF08-4683306B11B3}"/>
              </a:ext>
            </a:extLst>
          </p:cNvPr>
          <p:cNvSpPr/>
          <p:nvPr/>
        </p:nvSpPr>
        <p:spPr>
          <a:xfrm>
            <a:off x="5236175" y="3069624"/>
            <a:ext cx="2183027" cy="194962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ea typeface="+mn-lt"/>
                <a:cs typeface="+mn-lt"/>
              </a:rPr>
              <a:t>BYLAWS COMMITTEE</a:t>
            </a: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FAA2D5F-1167-8DE0-0392-08A3BC045283}"/>
              </a:ext>
            </a:extLst>
          </p:cNvPr>
          <p:cNvSpPr/>
          <p:nvPr/>
        </p:nvSpPr>
        <p:spPr>
          <a:xfrm>
            <a:off x="8802128" y="1595736"/>
            <a:ext cx="2306594" cy="96108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CCQS Consultant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40D854E-3C1E-1F16-37DA-1CDB84B4D45B}"/>
              </a:ext>
            </a:extLst>
          </p:cNvPr>
          <p:cNvSpPr/>
          <p:nvPr/>
        </p:nvSpPr>
        <p:spPr>
          <a:xfrm>
            <a:off x="7722627" y="3322935"/>
            <a:ext cx="2306594" cy="96108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SOM Leadership</a:t>
            </a:r>
          </a:p>
        </p:txBody>
      </p:sp>
    </p:spTree>
    <p:extLst>
      <p:ext uri="{BB962C8B-B14F-4D97-AF65-F5344CB8AC3E}">
        <p14:creationId xmlns:p14="http://schemas.microsoft.com/office/powerpoint/2010/main" val="1965071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0942-C58C-4D93-B994-D946C4F6D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 and Communication Plan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39CE222-54B3-4105-BE2F-73C906C0D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1825625"/>
            <a:ext cx="69886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8/21-9/14 – Listening and Feedback Sessions</a:t>
            </a:r>
          </a:p>
          <a:p>
            <a:r>
              <a:rPr lang="en-US" dirty="0"/>
              <a:t>9/15 – Final draft bylaws to MEC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/>
              <a:t>9/20 – MEC Vote</a:t>
            </a:r>
            <a:endParaRPr lang="en-US" dirty="0">
              <a:cs typeface="Calibri"/>
            </a:endParaRPr>
          </a:p>
          <a:p>
            <a:r>
              <a:rPr lang="en-US" dirty="0"/>
              <a:t>10/4 – Ballot posted for medical staff</a:t>
            </a:r>
            <a:endParaRPr lang="en-US" dirty="0">
              <a:cs typeface="Calibri"/>
            </a:endParaRPr>
          </a:p>
          <a:p>
            <a:r>
              <a:rPr lang="en-US" dirty="0"/>
              <a:t>10/17 – Completion of medical staff vote</a:t>
            </a:r>
            <a:endParaRPr lang="en-US" dirty="0">
              <a:cs typeface="Calibri"/>
            </a:endParaRPr>
          </a:p>
          <a:p>
            <a:r>
              <a:rPr lang="en-US" dirty="0"/>
              <a:t>10/20 – BOT Q+S </a:t>
            </a:r>
            <a:endParaRPr lang="en-US" dirty="0">
              <a:cs typeface="Calibri"/>
            </a:endParaRPr>
          </a:p>
          <a:p>
            <a:r>
              <a:rPr lang="en-US" dirty="0"/>
              <a:t>11/17 – BOT Vote</a:t>
            </a:r>
            <a:endParaRPr lang="en-US" dirty="0">
              <a:cs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81C72A-CC18-4D41-A99A-BB224D0512CB}"/>
              </a:ext>
            </a:extLst>
          </p:cNvPr>
          <p:cNvSpPr txBox="1"/>
          <p:nvPr/>
        </p:nvSpPr>
        <p:spPr>
          <a:xfrm>
            <a:off x="1001486" y="5825907"/>
            <a:ext cx="606986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Concurrent with this process for the bylaws,</a:t>
            </a:r>
          </a:p>
          <a:p>
            <a:r>
              <a:rPr lang="en-US"/>
              <a:t>the revisions of </a:t>
            </a:r>
            <a:r>
              <a:rPr lang="en-US" i="1"/>
              <a:t>rules + regulations </a:t>
            </a:r>
            <a:r>
              <a:rPr lang="en-US"/>
              <a:t>will begin on 9/6</a:t>
            </a:r>
          </a:p>
          <a:p>
            <a:r>
              <a:rPr lang="en-US"/>
              <a:t>and will conclude with MEC vote on 11/15 and BOT on 11/17.</a:t>
            </a:r>
          </a:p>
        </p:txBody>
      </p:sp>
      <p:pic>
        <p:nvPicPr>
          <p:cNvPr id="1786" name="Picture 1785">
            <a:extLst>
              <a:ext uri="{FF2B5EF4-FFF2-40B4-BE49-F238E27FC236}">
                <a16:creationId xmlns:a16="http://schemas.microsoft.com/office/drawing/2014/main" id="{002948C0-8D93-42ED-9A9B-5A4C26218D3A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50000"/>
          </a:blip>
          <a:stretch>
            <a:fillRect/>
          </a:stretch>
        </p:blipFill>
        <p:spPr>
          <a:xfrm>
            <a:off x="8915189" y="1349384"/>
            <a:ext cx="2438611" cy="493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3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752DC-BCA8-45F3-BE60-E00B60A06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Medical Staff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A7BBB-25E6-4DF3-8750-C1D1660B6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solidFill>
                  <a:srgbClr val="404040"/>
                </a:solidFill>
                <a:latin typeface="Calibri"/>
                <a:cs typeface="Arial"/>
              </a:rPr>
              <a:t> Number of unique providers within the UNM Health System = 1942</a:t>
            </a:r>
            <a:endParaRPr lang="en-US" sz="2400" dirty="0">
              <a:latin typeface="Calibri"/>
              <a:cs typeface="Calibri"/>
            </a:endParaRPr>
          </a:p>
          <a:p>
            <a:pPr lvl="1"/>
            <a:r>
              <a:rPr lang="en-US" sz="2000" dirty="0">
                <a:solidFill>
                  <a:srgbClr val="404040"/>
                </a:solidFill>
                <a:latin typeface="Calibri"/>
                <a:cs typeface="Arial"/>
              </a:rPr>
              <a:t>Approx 15% independent or on Professional Services Agreement </a:t>
            </a:r>
          </a:p>
          <a:p>
            <a:r>
              <a:rPr lang="en-US" sz="2400" dirty="0">
                <a:solidFill>
                  <a:srgbClr val="404040"/>
                </a:solidFill>
                <a:latin typeface="Calibri"/>
                <a:cs typeface="Calibri"/>
              </a:rPr>
              <a:t>Number of UNMH Medical Staff + Privileged =  1629</a:t>
            </a:r>
          </a:p>
          <a:p>
            <a:pPr lvl="1"/>
            <a:r>
              <a:rPr lang="en-US" sz="2000" dirty="0">
                <a:solidFill>
                  <a:srgbClr val="404040"/>
                </a:solidFill>
                <a:latin typeface="Calibri"/>
                <a:cs typeface="Calibri"/>
              </a:rPr>
              <a:t>Approx 11% independent or on Professional Services Agreement</a:t>
            </a:r>
            <a:endParaRPr lang="en-US" dirty="0"/>
          </a:p>
          <a:p>
            <a:r>
              <a:rPr lang="en-US" sz="2400" dirty="0">
                <a:solidFill>
                  <a:srgbClr val="404040"/>
                </a:solidFill>
                <a:latin typeface="Calibri"/>
                <a:cs typeface="Calibri"/>
              </a:rPr>
              <a:t>Number of SRMC Medical Staff + Privileged =  654 </a:t>
            </a:r>
          </a:p>
          <a:p>
            <a:pPr lvl="1"/>
            <a:r>
              <a:rPr lang="en-US" sz="2000" dirty="0">
                <a:solidFill>
                  <a:srgbClr val="404040"/>
                </a:solidFill>
                <a:latin typeface="Calibri"/>
                <a:cs typeface="Calibri"/>
              </a:rPr>
              <a:t>Approx 23% independent or on Professional Services Agreement</a:t>
            </a:r>
          </a:p>
          <a:p>
            <a:r>
              <a:rPr lang="en-US" sz="2400" dirty="0">
                <a:solidFill>
                  <a:srgbClr val="404040"/>
                </a:solidFill>
                <a:latin typeface="Calibri"/>
                <a:cs typeface="Arial"/>
              </a:rPr>
              <a:t>Number of SRMC </a:t>
            </a:r>
            <a:r>
              <a:rPr lang="en-US" sz="2400" u="sng" dirty="0">
                <a:solidFill>
                  <a:srgbClr val="404040"/>
                </a:solidFill>
                <a:latin typeface="Calibri"/>
                <a:cs typeface="Arial"/>
              </a:rPr>
              <a:t>only </a:t>
            </a:r>
            <a:r>
              <a:rPr lang="en-US" sz="2400" dirty="0">
                <a:solidFill>
                  <a:srgbClr val="404040"/>
                </a:solidFill>
                <a:latin typeface="Calibri"/>
                <a:cs typeface="Arial"/>
              </a:rPr>
              <a:t>providers, not already credentialed at UNMH = 147</a:t>
            </a:r>
          </a:p>
          <a:p>
            <a:r>
              <a:rPr lang="en-US" sz="2400" dirty="0">
                <a:solidFill>
                  <a:srgbClr val="404040"/>
                </a:solidFill>
                <a:latin typeface="Calibri"/>
                <a:cs typeface="Arial"/>
              </a:rPr>
              <a:t>Total SRMC community providers (independent, not on PSA) = 8</a:t>
            </a:r>
            <a:endParaRPr lang="en-US" sz="2400" dirty="0"/>
          </a:p>
          <a:p>
            <a:pPr lvl="1"/>
            <a:endParaRPr lang="en-US" sz="2000" dirty="0">
              <a:solidFill>
                <a:srgbClr val="404040"/>
              </a:solidFill>
              <a:latin typeface="Calibri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  <a:latin typeface="Calibri"/>
                <a:cs typeface="Arial"/>
              </a:rPr>
              <a:t>                                                                                      </a:t>
            </a:r>
            <a:r>
              <a:rPr lang="en-US" sz="1800" dirty="0">
                <a:solidFill>
                  <a:srgbClr val="404040"/>
                </a:solidFill>
                <a:latin typeface="Calibri"/>
                <a:cs typeface="Arial"/>
              </a:rPr>
              <a:t>Numbers current as of 8/18/23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0409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4D6380-2167-49AE-B097-E484A84D7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US" sz="4900" dirty="0">
                <a:solidFill>
                  <a:srgbClr val="FFFFFF"/>
                </a:solidFill>
              </a:rPr>
              <a:t>CMS Regulation of Provider Based Clinics</a:t>
            </a:r>
            <a:r>
              <a:rPr lang="en-US" sz="4000" dirty="0">
                <a:solidFill>
                  <a:srgbClr val="FFFFFF"/>
                </a:solidFill>
              </a:rPr>
              <a:t> 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  <a:cs typeface="Calibri Light"/>
              </a:rPr>
              <a:t>- </a:t>
            </a:r>
            <a:r>
              <a:rPr lang="en-US" sz="3100" dirty="0">
                <a:solidFill>
                  <a:srgbClr val="FFFFFF"/>
                </a:solidFill>
                <a:cs typeface="Calibri Light"/>
              </a:rPr>
              <a:t>42 CFR 413.65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52804168-CA17-4DE1-BF4F-ADF700513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7178" y="649480"/>
            <a:ext cx="7228103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u="sng" dirty="0">
                <a:ea typeface="+mn-lt"/>
                <a:cs typeface="+mn-lt"/>
              </a:rPr>
              <a:t>Clinical services.</a:t>
            </a:r>
            <a:r>
              <a:rPr lang="en-US" sz="2400" u="sng" dirty="0">
                <a:ea typeface="+mn-lt"/>
                <a:cs typeface="+mn-lt"/>
              </a:rPr>
              <a:t> </a:t>
            </a:r>
            <a:r>
              <a:rPr lang="en-US" sz="2400" dirty="0">
                <a:ea typeface="+mn-lt"/>
                <a:cs typeface="+mn-lt"/>
              </a:rPr>
              <a:t>The clinical services of the facility or organization seeking provider-based status and the main provider are integrated as evidenced by the following: </a:t>
            </a:r>
            <a:endParaRPr lang="en-US" sz="2400">
              <a:cs typeface="Calibri"/>
            </a:endParaRPr>
          </a:p>
          <a:p>
            <a:pPr>
              <a:spcBef>
                <a:spcPts val="0"/>
              </a:spcBef>
            </a:pPr>
            <a:endParaRPr lang="en-US" sz="2400" dirty="0">
              <a:ea typeface="+mn-lt"/>
              <a:cs typeface="+mn-lt"/>
            </a:endParaRPr>
          </a:p>
          <a:p>
            <a:pPr marL="914400" lvl="1" indent="-457200">
              <a:spcBef>
                <a:spcPts val="0"/>
              </a:spcBef>
              <a:buAutoNum type="arabicParenR"/>
            </a:pPr>
            <a:r>
              <a:rPr lang="en-US" dirty="0">
                <a:latin typeface="Calibri"/>
                <a:cs typeface="Arial"/>
              </a:rPr>
              <a:t>Professional staff of the facility or organization have clinical privileges at the main provider. </a:t>
            </a:r>
            <a:endParaRPr lang="en-US" dirty="0">
              <a:latin typeface="Calibri"/>
              <a:cs typeface="Calibri"/>
            </a:endParaRPr>
          </a:p>
          <a:p>
            <a:endParaRPr lang="en-US" sz="2400" b="1" i="1"/>
          </a:p>
          <a:p>
            <a:r>
              <a:rPr lang="en-US" sz="2400" b="1" i="1" dirty="0"/>
              <a:t>Implications – </a:t>
            </a:r>
            <a:endParaRPr lang="en-US" sz="2400" b="1" i="1" dirty="0">
              <a:cs typeface="Calibri"/>
            </a:endParaRPr>
          </a:p>
          <a:p>
            <a:pPr lvl="1"/>
            <a:r>
              <a:rPr lang="en-US" i="1" dirty="0"/>
              <a:t>Providers working at SRMC MUST have privileges at UNMH.</a:t>
            </a:r>
            <a:endParaRPr lang="en-US" i="1" dirty="0">
              <a:cs typeface="Calibri"/>
            </a:endParaRPr>
          </a:p>
          <a:p>
            <a:pPr lvl="1"/>
            <a:r>
              <a:rPr lang="en-US" i="1" dirty="0"/>
              <a:t>Contracted providers (PSA, Sole provider status) can have specific practice based on location or duties.</a:t>
            </a:r>
            <a:endParaRPr lang="en-US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1939559"/>
      </p:ext>
    </p:extLst>
  </p:cSld>
  <p:clrMapOvr>
    <a:masterClrMapping/>
  </p:clrMapOvr>
  <p:extLst>
    <p:ext uri="{6950BFC3-D8DA-4A85-94F7-54DA5524770B}">
      <p188:commentRel xmlns=""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3018</TotalTime>
  <Words>2328</Words>
  <Application>Microsoft Office PowerPoint</Application>
  <PresentationFormat>Widescreen</PresentationFormat>
  <Paragraphs>396</Paragraphs>
  <Slides>29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Arial,Sans-Serif</vt:lpstr>
      <vt:lpstr>Calibri</vt:lpstr>
      <vt:lpstr>Calibri Light</vt:lpstr>
      <vt:lpstr>Office Theme</vt:lpstr>
      <vt:lpstr>Bylaws Revisions 2023</vt:lpstr>
      <vt:lpstr>Background</vt:lpstr>
      <vt:lpstr>Why should we integrate UNMH and SRMC?</vt:lpstr>
      <vt:lpstr>Why Update the Bylaws?</vt:lpstr>
      <vt:lpstr>Bylaws Taskforce Membership</vt:lpstr>
      <vt:lpstr>Bylaws Revision Process</vt:lpstr>
      <vt:lpstr>Timeline and Communication Plan</vt:lpstr>
      <vt:lpstr>Current Medical Staff Membership</vt:lpstr>
      <vt:lpstr>CMS Regulation of Provider Based Clinics  - 42 CFR 413.65</vt:lpstr>
      <vt:lpstr>New Mexico Regulatory Background N.M. Code R. § 7.7.2</vt:lpstr>
      <vt:lpstr>Sandoval County Regulatory Background - Mill Levy</vt:lpstr>
      <vt:lpstr>Exact Regulatory Language</vt:lpstr>
      <vt:lpstr>Summary of Changes</vt:lpstr>
      <vt:lpstr>Single Medical Staff</vt:lpstr>
      <vt:lpstr>Some Bylaws Are Not Changing!</vt:lpstr>
      <vt:lpstr>Consolidation of Membership Categories</vt:lpstr>
      <vt:lpstr>Med Staff Membership</vt:lpstr>
      <vt:lpstr>LAT Qualification for Medical Staff</vt:lpstr>
      <vt:lpstr>Membership on Medical Staff</vt:lpstr>
      <vt:lpstr>Credentialing Changes</vt:lpstr>
      <vt:lpstr>Officer Transition</vt:lpstr>
      <vt:lpstr>Clinical Service Chiefs</vt:lpstr>
      <vt:lpstr>MEC Membership Changes</vt:lpstr>
      <vt:lpstr>Timeline and Next Steps</vt:lpstr>
      <vt:lpstr>Voting Process</vt:lpstr>
      <vt:lpstr>Example of Ballot and Supporting Material</vt:lpstr>
      <vt:lpstr>Information and Feedback Sessions</vt:lpstr>
      <vt:lpstr>Information and Feedback Sessions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Bylaws Revision 2023</dc:title>
  <dc:creator>Betty Chang</dc:creator>
  <cp:lastModifiedBy>Alison M Webster</cp:lastModifiedBy>
  <cp:revision>848</cp:revision>
  <dcterms:created xsi:type="dcterms:W3CDTF">2023-08-15T17:52:36Z</dcterms:created>
  <dcterms:modified xsi:type="dcterms:W3CDTF">2023-08-31T19:51:50Z</dcterms:modified>
</cp:coreProperties>
</file>